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8" r:id="rId3"/>
    <p:sldId id="307" r:id="rId4"/>
    <p:sldId id="308" r:id="rId5"/>
    <p:sldId id="306" r:id="rId6"/>
    <p:sldId id="285" r:id="rId7"/>
    <p:sldId id="260" r:id="rId8"/>
    <p:sldId id="309" r:id="rId9"/>
    <p:sldId id="258" r:id="rId10"/>
    <p:sldId id="289" r:id="rId11"/>
    <p:sldId id="262" r:id="rId12"/>
    <p:sldId id="290" r:id="rId13"/>
    <p:sldId id="264" r:id="rId14"/>
    <p:sldId id="266" r:id="rId15"/>
    <p:sldId id="310" r:id="rId16"/>
    <p:sldId id="293" r:id="rId17"/>
    <p:sldId id="311" r:id="rId18"/>
    <p:sldId id="267" r:id="rId19"/>
    <p:sldId id="269" r:id="rId20"/>
    <p:sldId id="270" r:id="rId21"/>
    <p:sldId id="294" r:id="rId22"/>
    <p:sldId id="271" r:id="rId23"/>
    <p:sldId id="295" r:id="rId24"/>
    <p:sldId id="272" r:id="rId25"/>
    <p:sldId id="296" r:id="rId26"/>
    <p:sldId id="297" r:id="rId27"/>
    <p:sldId id="274" r:id="rId28"/>
    <p:sldId id="298" r:id="rId29"/>
    <p:sldId id="275" r:id="rId30"/>
    <p:sldId id="300" r:id="rId31"/>
    <p:sldId id="276" r:id="rId32"/>
    <p:sldId id="282" r:id="rId33"/>
    <p:sldId id="302" r:id="rId34"/>
    <p:sldId id="278" r:id="rId35"/>
    <p:sldId id="303" r:id="rId36"/>
    <p:sldId id="279" r:id="rId37"/>
    <p:sldId id="283" r:id="rId38"/>
    <p:sldId id="280" r:id="rId39"/>
    <p:sldId id="305" r:id="rId40"/>
  </p:sldIdLst>
  <p:sldSz cx="10972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70" y="114"/>
      </p:cViewPr>
      <p:guideLst>
        <p:guide orient="horz" pos="216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27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1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6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6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1709739"/>
            <a:ext cx="946404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4589464"/>
            <a:ext cx="946404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7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1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365126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1681163"/>
            <a:ext cx="464200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8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4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6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457200"/>
            <a:ext cx="353901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987426"/>
            <a:ext cx="5554980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2057400"/>
            <a:ext cx="353901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457200"/>
            <a:ext cx="3539013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987426"/>
            <a:ext cx="5554980" cy="4873625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2057400"/>
            <a:ext cx="3539013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365126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635635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9EE83-94F1-401A-BDFD-256703F8E406}" type="datetimeFigureOut">
              <a:rPr lang="en-US" smtClean="0"/>
              <a:pPr/>
              <a:t>10/26/2018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635635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DD4B7-76DD-401D-9A8C-1A2B8314CB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4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rizon-systems.com/nhdplus/" TargetMode="External"/><Relationship Id="rId2" Type="http://schemas.openxmlformats.org/officeDocument/2006/relationships/hyperlink" Target="https://nrcs.app.box.com/v/huc/folder/3964032318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ensus.gov/geo/maps-data/data/cbf/cbf_state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6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6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6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6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7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7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7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7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8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19A947-6FEF-49AB-8147-C578F036A72F}"/>
              </a:ext>
            </a:extLst>
          </p:cNvPr>
          <p:cNvSpPr txBox="1"/>
          <p:nvPr/>
        </p:nvSpPr>
        <p:spPr>
          <a:xfrm>
            <a:off x="900223" y="276447"/>
            <a:ext cx="94098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Appendix 5: Results of Regional Kendall Test (RKT) for years 1992 through 2012, for HUC-4 areas (n = 202 in CONUS)</a:t>
            </a:r>
          </a:p>
          <a:p>
            <a:endParaRPr lang="en-US" dirty="0"/>
          </a:p>
          <a:p>
            <a:r>
              <a:rPr lang="en-US" dirty="0"/>
              <a:t>For variables with data for at </a:t>
            </a:r>
            <a:r>
              <a:rPr lang="en-US"/>
              <a:t>least 4 </a:t>
            </a:r>
            <a:r>
              <a:rPr lang="en-US" dirty="0"/>
              <a:t>time periods between 1992-2012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C9C987-A652-47F6-BD9B-2B201212EDA7}"/>
              </a:ext>
            </a:extLst>
          </p:cNvPr>
          <p:cNvSpPr/>
          <p:nvPr/>
        </p:nvSpPr>
        <p:spPr>
          <a:xfrm>
            <a:off x="900223" y="1933763"/>
            <a:ext cx="940981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HUC = Hydrologic Unit Code. VPU = Vector Processing Unit (</a:t>
            </a:r>
            <a:r>
              <a:rPr lang="en-US" sz="1400" dirty="0" err="1"/>
              <a:t>NHDPlus</a:t>
            </a:r>
            <a:r>
              <a:rPr lang="en-US" sz="1400" dirty="0"/>
              <a:t> HUC-02 regions).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HUC-04 boundaries from National Resources Conservation Service, (</a:t>
            </a:r>
            <a:r>
              <a:rPr lang="en-US" sz="1400" dirty="0">
                <a:hlinkClick r:id="rId2"/>
              </a:rPr>
              <a:t>https://nrcs.app.box.com/v/huc/folder/39640323180</a:t>
            </a:r>
            <a:r>
              <a:rPr lang="en-US" sz="1400" dirty="0"/>
              <a:t>) (NRCS, 2018).</a:t>
            </a:r>
          </a:p>
          <a:p>
            <a:r>
              <a:rPr lang="en-US" sz="1400" dirty="0"/>
              <a:t>VPU boundaries from </a:t>
            </a:r>
            <a:r>
              <a:rPr lang="en-US" sz="1400" dirty="0" err="1"/>
              <a:t>NHDPlus</a:t>
            </a:r>
            <a:r>
              <a:rPr lang="en-US" sz="1400" dirty="0"/>
              <a:t> ,(</a:t>
            </a:r>
            <a:r>
              <a:rPr lang="en-US" sz="1400" dirty="0">
                <a:hlinkClick r:id="rId3"/>
              </a:rPr>
              <a:t>http://www.horizon-systems.com/nhdplus/</a:t>
            </a:r>
            <a:r>
              <a:rPr lang="en-US" sz="1400" dirty="0"/>
              <a:t>) (McKay et al., 2012).</a:t>
            </a:r>
          </a:p>
          <a:p>
            <a:r>
              <a:rPr lang="en-US" sz="1400" dirty="0"/>
              <a:t>State boundaries from 2010 U.S. Census cartographic boundaries (</a:t>
            </a:r>
            <a:r>
              <a:rPr lang="en-US" sz="1400" dirty="0">
                <a:hlinkClick r:id="rId4"/>
              </a:rPr>
              <a:t>https://www.census.gov/geo/maps-data/data/cbf/cbf_state.html</a:t>
            </a:r>
            <a:r>
              <a:rPr lang="en-US" sz="1400" dirty="0"/>
              <a:t>).</a:t>
            </a:r>
          </a:p>
          <a:p>
            <a:endParaRPr lang="en-US" sz="1400" dirty="0"/>
          </a:p>
          <a:p>
            <a:r>
              <a:rPr lang="en-US" sz="1400" dirty="0"/>
              <a:t>Coordinate system: Albers Equal-Area Conic Projection NAD83</a:t>
            </a:r>
          </a:p>
          <a:p>
            <a:r>
              <a:rPr lang="en-US" sz="1400" dirty="0"/>
              <a:t>Projection: Albers</a:t>
            </a:r>
          </a:p>
          <a:p>
            <a:r>
              <a:rPr lang="en-US" sz="1400" dirty="0"/>
              <a:t>Datum: North American 1983</a:t>
            </a:r>
          </a:p>
          <a:p>
            <a:r>
              <a:rPr lang="en-US" sz="1400" dirty="0"/>
              <a:t>False Easting: 0</a:t>
            </a:r>
          </a:p>
          <a:p>
            <a:r>
              <a:rPr lang="en-US" sz="1400" dirty="0"/>
              <a:t>False Northing: 0</a:t>
            </a:r>
          </a:p>
          <a:p>
            <a:r>
              <a:rPr lang="en-US" sz="1400" dirty="0"/>
              <a:t>Central Meridian: -96.0000</a:t>
            </a:r>
          </a:p>
          <a:p>
            <a:r>
              <a:rPr lang="en-US" sz="1400" dirty="0"/>
              <a:t>Standard Parallel 1: 29.5000</a:t>
            </a:r>
          </a:p>
          <a:p>
            <a:r>
              <a:rPr lang="en-US" sz="1400" dirty="0"/>
              <a:t>Standard Parallel 2: 45.5000</a:t>
            </a:r>
          </a:p>
          <a:p>
            <a:r>
              <a:rPr lang="en-US" sz="1400" dirty="0"/>
              <a:t>Latitude of Origin: 23.0000</a:t>
            </a:r>
          </a:p>
          <a:p>
            <a:r>
              <a:rPr lang="en-US" sz="1400" dirty="0"/>
              <a:t>Units: Meter</a:t>
            </a:r>
          </a:p>
        </p:txBody>
      </p:sp>
    </p:spTree>
    <p:extLst>
      <p:ext uri="{BB962C8B-B14F-4D97-AF65-F5344CB8AC3E}">
        <p14:creationId xmlns:p14="http://schemas.microsoft.com/office/powerpoint/2010/main" val="348778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643F6E-5B47-4B2A-9AA8-130DD9F34467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07D492-246A-4866-B2D5-9B73B1030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1668BC-9FD6-4B66-96DB-CE8692130AD4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Soybeans, 1992-2012, RKT trend significance (left) and slope of trend (right)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440587-50EB-4FD5-9AF9-BDDAEA32B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4D0980-5AA1-4839-A9E6-56E50B605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7A3BC8-C8F5-4C84-B08A-BB822ED0A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667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719C57-4B2B-41DB-8281-AB221669987D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864D4F-6B7E-4E15-8BCC-669261084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F73046-4512-47CA-AA39-4BB4B19A7AA3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Rice, 1992-2012, RKT trend significance (left) and slope of trend (right)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6587D3-6CE2-4E5E-ABC5-E29031FC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C3E14D-DEBC-4B73-B39F-EEFF4C2AC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D78E5A-C4A1-4E69-8819-5059EE1C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470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C9FC12B-A9A4-4B2C-8C4D-4F00B72054B7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946792-033D-46C5-A108-FBF3CADF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DE0F3B-B90D-4E64-88BD-BC340ECA3A01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Hay-alfalfa, 1992-2012, RKT trend significance (left) and slope of trend (right)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11D1D5-B0F3-4413-AB7B-FA22F38CE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0CF137-2426-4EF1-A3DF-38A2CAEDD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4671A8-5D4B-4392-863B-F1E0B842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64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9B1459-8B8E-4241-BC5C-FEEF8C04F011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C10C52-CF75-43E9-A8D6-887A9798A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D8B587-D877-4A61-AEA8-4736BB979E9C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Cotton, 1992-2012, RKT trend significance (left) and slope of trend (right)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04F5A8-C881-4EFA-8E9B-2DA3DD1BF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02F427-3851-44EA-95AA-23A29040D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005F7C-4711-46B7-B510-79069D52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3478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3516F5-E75A-4F82-91A0-26E9394B6904}"/>
              </a:ext>
            </a:extLst>
          </p:cNvPr>
          <p:cNvGrpSpPr/>
          <p:nvPr/>
        </p:nvGrpSpPr>
        <p:grpSpPr>
          <a:xfrm>
            <a:off x="283464" y="137160"/>
            <a:ext cx="10049454" cy="6599971"/>
            <a:chOff x="-243840" y="223887"/>
            <a:chExt cx="10049454" cy="65999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FD95ED-669F-41FB-9C64-360B5ED1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4922388" cy="38404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0799568-87EA-4A19-8378-7F16CD2D0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2F81BE-FA98-45CD-9E4C-F3526053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225" y="1024128"/>
              <a:ext cx="4922389" cy="38404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1FCA3C-88BB-4511-9412-D213F5FA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8248ED-E7DD-436D-B7E2-755D962C7D96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Hogs and pigs, 1992-2012, RKT trend significance (left) and slope of trend (right)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2305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264AB3-B47C-42F1-9230-3096A48497CB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D5D420-A947-45F2-8EA3-F71AFDEC2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2868B3-ABC6-4C90-BC25-3760F4534E4B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Cows and calves,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45C286-A03C-45C0-99B1-627FEF15A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ACE5F7-737E-4196-B537-D31A253AA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20592C-CCAD-45B8-A847-4E266985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41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F87BF68-EF43-4D8A-96A3-F40DC5679337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0530FB-A49A-4473-8F28-A6A261810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7F5AC5-7016-40D8-BF44-D44FCE4C4AD7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Chickens (layers), 1992-2012, RKT trend significance (left) and slope of trend (right)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26F0DF-C4F3-429E-A36A-7F9232BB3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1C6FD8-A610-419D-B62B-30C6F2B04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7DC849-B843-4CB1-A3AD-893F82B35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2103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A85528-6FEB-411F-B49B-D05928FA526C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CAC7E7-9D62-4B12-A65F-CFD583530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B12A12-CADB-4BED-82AE-E1B588B8E5D2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Sheep and lambs,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E43E3E-A3F6-439A-8F4E-C08B85C6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F5EF21-A914-4343-B00D-A67277A96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AA24B4-6E9B-43BF-A2F5-52F62253B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872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1552C7F-C1BE-4909-B271-EEE575B9728E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7920F7-034F-4990-BC1E-43AB890CC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81D3CD-EA7D-4CE2-8D5C-097ADAA5364B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Land in Conservation Reserve Program,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2A95F0-6F83-4D97-8CAE-74C1B580D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B70D56-E832-4860-AA07-75C6A77EB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595094-6F25-4BF3-B3EA-31CFFB5CF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5" y="4681728"/>
              <a:ext cx="2334767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86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AD96B5B-80EA-4415-828A-C3CCCD938678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A2C02A-E3A7-43C6-B547-7951C8340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030521-A5E1-4776-A3DA-94AC9DCB1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064828-7A1D-403E-B72A-ED302AD94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F2B074-1933-48BA-9FA2-7F70AE89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5" y="4681728"/>
              <a:ext cx="2334767" cy="21488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1CD0F2-1BA8-4C39-8965-A6DD81355345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Irrigation (Census of Ag), 1992-2012, RKT trend significance (left) and slope of trend (right)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3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7751B9-C866-498B-B270-0E6496787BDA}"/>
              </a:ext>
            </a:extLst>
          </p:cNvPr>
          <p:cNvGrpSpPr/>
          <p:nvPr/>
        </p:nvGrpSpPr>
        <p:grpSpPr>
          <a:xfrm>
            <a:off x="283125" y="133575"/>
            <a:ext cx="10055785" cy="6606681"/>
            <a:chOff x="283125" y="133575"/>
            <a:chExt cx="10055785" cy="660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015304-8A8E-4591-A683-9FBFE1928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25" y="933816"/>
              <a:ext cx="5127065" cy="384048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1922F9-7FFC-48F5-B614-05849B7B4CC8}"/>
                </a:ext>
              </a:extLst>
            </p:cNvPr>
            <p:cNvSpPr txBox="1"/>
            <p:nvPr/>
          </p:nvSpPr>
          <p:spPr>
            <a:xfrm>
              <a:off x="3198942" y="133575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Atmospheric deposition of calcium (Ca), 1992-2012, RKT trend significance (left) and slope of trend (right)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7FE15E-C329-4995-A9B2-44FC695D5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737" y="4588625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1A897C-D401-49C8-8FB7-5E7DAE98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522" y="933816"/>
              <a:ext cx="4922388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7F78F1-94C8-430E-B173-E362F544C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6683" y="4591416"/>
              <a:ext cx="2334767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74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001575-CF9A-4D5A-A5C3-12C2F3EDEBF5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172CC6-E94A-4F7C-AA90-4F5607AA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585A93-1994-420F-A009-F76AFAD95E63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Nitrogen from farm fertilizer,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10B527-B6B6-4EC8-A4B8-0EABD7F8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F93FB2-7728-48D8-8B2D-19021C8B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6D3BDD-8E5A-4060-A5E5-EE7F741F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73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D888BB-90D1-4666-BF4D-E225C3B5B972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A14660-1BCC-4874-8CF8-BC629A32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E1511A-D154-4C48-AA4B-4724AE843D05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Phosphorus from farm fertilizer, 1992-2012, RKT trend significance (left) and slope of trend (right)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D8578E-ABE0-47D7-8051-F5FEFBEC8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A77616-B8B2-44C1-BC82-68809C5A2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A81497-BD85-4516-8942-BB0BE391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26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0CFF4-D112-413F-BAE7-56614FB34FBF}"/>
              </a:ext>
            </a:extLst>
          </p:cNvPr>
          <p:cNvGrpSpPr/>
          <p:nvPr/>
        </p:nvGrpSpPr>
        <p:grpSpPr>
          <a:xfrm>
            <a:off x="283464" y="137160"/>
            <a:ext cx="10052174" cy="6599971"/>
            <a:chOff x="-243840" y="223887"/>
            <a:chExt cx="10052174" cy="65999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35D147-169F-444D-9E23-6832D9132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BAF1EC-6BEF-4A4F-8CE7-91B52A014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33A4D5-9880-41F5-A8BE-F0588AA82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5" y="1024128"/>
              <a:ext cx="4922389" cy="38404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DB14DD-575E-4BBB-98BB-066ED692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BBA7BC-5470-40AF-9BD3-811FBC50DD30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Nitrogen from manure, 1992-2012, RKT trend significance (left) and slope of trend (right)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783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412681-3D3B-42ED-930D-C25317BF8DB1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4434A4-10F5-4F82-AE8F-DF5D1AF9B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8CC0B9-9413-4A59-86CC-BF100C66EF84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Phosphorus from manure,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42AAEB-1695-4B90-99BA-6829628C4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654E72-4E3B-49DD-9CD2-0BFD71844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D13B20-03AC-4010-94A6-F528BBB7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292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1BE105-328A-4434-97F6-C45E24122E89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951C55-4FB8-40B0-8707-817EC7CD2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EDB8C3-9086-4469-BA18-531823B04AC8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2,4-D,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9A13DF-292B-4358-809D-F3949FC2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AEF06B-18B0-45E7-B1B6-2A884E453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09F5CC-4C51-44B6-A723-9496E29B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543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0A1160-88B8-499B-97A0-FFCCBE6DF7D2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4F0960-0403-46EB-B5A3-D866EC5C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8E0EA8-3525-4B53-9D44-4EFE266FE3FE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Alachlor,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B1E84E-2B2D-4062-B7E3-2392C9221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AD9F39-20FF-4690-806F-042E9CB08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CD495E-BBB1-4394-828E-C5BCD7DEE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068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1A50D1-E07A-4A76-B74E-1AC1313847BF}"/>
              </a:ext>
            </a:extLst>
          </p:cNvPr>
          <p:cNvGrpSpPr/>
          <p:nvPr/>
        </p:nvGrpSpPr>
        <p:grpSpPr>
          <a:xfrm>
            <a:off x="283464" y="137160"/>
            <a:ext cx="10052173" cy="6606681"/>
            <a:chOff x="-243841" y="223887"/>
            <a:chExt cx="10052173" cy="660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3929B8-D103-4464-9BF7-C353898C4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1" y="1024128"/>
              <a:ext cx="5127065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6AA816-1410-4CEB-8655-A2F0CD8E9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703036-669E-4EE4-B357-DF383B514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9D917EB-A58C-4D9B-A2BE-7EF654CF4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F8DE7-522A-4196-93A3-647F6E49BBC9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Atrazine, 1992-2012, RKT trend significance (left) and slope of trend (right)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382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07D524-71B5-4A45-A6A0-C79615D3E995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A57D93-3F93-426B-987C-151B9C4B7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465C29-8DC7-4D7D-AE1C-F555324A8EEB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Carbaryl,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673330-9E4C-4E18-B542-1C94739DC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CADB78-FB99-4783-BBE6-2ECBD45E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14131A-C093-4E64-93B5-86F7808B6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816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4789FBF-1509-4372-BEBB-60B998F5D810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32288B-008C-4B6D-A091-93E1CBD1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472143-2F20-4227-B175-C09BE2702174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Chlorpyrifos, 1992-2012, RKT trend significance (left) and slope of trend (right)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25D21E-9D4D-4FE7-A8BC-BBF12B227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B90AB2-A676-4D21-BD60-150C368E7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72172E-7DB1-47A6-AEE9-BDB173F57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145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DA6089-8B68-484B-8A6B-2FF78B5A757A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3B2505-2D49-47C2-987F-CD108B0E8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C01223-1D10-4203-B6E7-02C84A35E025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Diazinon,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B1642F-CE62-4593-8B09-3C511027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90EB6A-6E56-456E-8886-AEFCA2911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3FF945-5ABA-491D-8081-D4786AEC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58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B80F9F-E6D8-4483-93F3-DFFEC56E08F5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DFF59C-ADB2-4FAE-A410-68DCEFC5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1922F9-7FFC-48F5-B614-05849B7B4CC8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Atmospheric deposition of chloride (Cl), 1992-2012, RKT trend significance (left) and slope of trend (right)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7FE15E-C329-4995-A9B2-44FC695D5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8EBA1C-F3F7-41D8-888C-9D10ECDF8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BB5579-171E-4232-9E5B-36BBC41DF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5" y="4681728"/>
              <a:ext cx="2334767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5967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CFD1B4-D5AE-4640-BA73-D31C8DFD86D3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AB5C33-D4D6-4754-A81E-679264EEA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FDFCCB-997F-4297-8DA5-7ED128677A5F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Dicamba,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C38129-5611-404E-AA71-764F137C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1C2AE8-2CEA-48D0-9B6F-B6B0A5425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F8A341-6FC6-4FD8-8AE2-41AEDDA5F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0723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C869FF-F617-4250-A6F6-03B48972D5C7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436DB3-4B94-4EB1-A5EA-70830387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8815C5-906F-44EA-98B3-8A8160FFF22A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Glyphosate,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4A5C16-EFD4-4574-A869-876C3A7E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CE1044-171D-41B5-9F44-5D896858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FE7CAC-631F-4063-BFA4-8232EAC7B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177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094072-5BAD-4172-ABEB-F10EF8275AB5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B98936-5885-4D3B-A53B-4A8908DD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0423F4-96CC-4189-8DE1-D185D02C705C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Malathion, 1992-2012, RKT trend significance (left) and slope of trend (right)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E180B6-93F3-4241-8580-BEEA172C0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9593DD-6E59-4AA5-BD2D-F617AB572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FECD51-3FE1-439E-8354-617A2DB8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9973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40A2D1-34E4-4930-9532-2CD4A819549F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B5D25F-8020-4658-A21D-33D88DF45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CB4B4-3099-411B-BD53-37F0DCD5F087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Metolachlor, 1992-2012, RKT trend significance (left) and slope of trend (right)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191D2A-08FD-456C-B2F9-3E3F832CA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5D2FD9-9A2C-456B-A600-DCAAB47F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C4D968-14A4-4F52-BC97-3477CA443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4305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F8D9D5-C347-4D08-B286-229055BDF38D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4ABA87-CB5D-4D19-A0D9-12FE8084C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295383-AAFF-49D3-9155-5A127B7DCEF6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Simazine,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6E7F19-56E1-4388-B7D5-45F9495D4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16304B-5AE7-4A5D-AB1A-C58F2860E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EC2907-7195-4777-BB3B-B18C469C9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392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D0A5CD-7B55-4B63-8D1F-124F4E173790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6D3D09B-3EC0-477E-B5BC-164C6380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96F4A5-0053-47BB-9DBD-0E827AA299FB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Pesticide – </a:t>
              </a:r>
              <a:r>
                <a:rPr lang="en-US" dirty="0" err="1"/>
                <a:t>Tebuthiuron</a:t>
              </a:r>
              <a:r>
                <a:rPr lang="en-US" dirty="0"/>
                <a:t>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B38B5A-0AF8-4D67-B363-65A0F4AA0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ED38A6-DF19-47AC-9FD0-AC32DCDFA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8627BC-5253-4EA4-A0A4-4524F6F7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4" y="4681728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970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9E32D3-CBD6-48D0-AA9E-C0D43ACFDBAE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2D8DBA-7538-4D56-868F-75298FED1319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Road salt, 1992-2012, RKT trend significance (left) and slope of trend (right)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FE8634-C1DD-4F84-9357-0156F9CC9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0D0B13-6B06-4578-84EB-3AC6DB21C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6105" y="4681728"/>
              <a:ext cx="2334767" cy="21488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872B13-6CC3-4009-A9E2-E39430296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4922388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D3F085-E5F3-4BAA-9E46-28B27400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5628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B413CD-720D-42B3-BCDE-A9476CC63ECC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0CC1C5-6CE3-47A4-8F68-1BDA6D3E7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14A405-2075-4DDA-8E55-EC3D9A7B45CA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Water use, freshwater withdrawals,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8B7050-CCE0-4903-A3AD-B7070DED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55391E-124C-411E-8309-D51D53B9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FC29D8-CDEF-43A2-AFBF-8369CA057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5" y="4681728"/>
              <a:ext cx="2334767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1257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520C7B-C938-4EC6-B1D3-76531C4A4D9C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26B21-4781-454F-87C1-9827ADFE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A3F58E-5EB3-4425-9E1B-5B04CD22CFEF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WWTP total nitrogen yield,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2DE955-AC4C-4A04-93BF-54EE19EA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3380458-B8DD-4AC9-A693-2502820A9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E09CC1-90D8-40FF-9384-01C74367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5" y="4681728"/>
              <a:ext cx="2334767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370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31C983-1ACD-4328-9AF3-7A0B24730769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5095C3-F460-483F-AFF8-EB1B980B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3AB6F-BA6E-4301-AD97-26B8FFD67827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WWTP total phosphorus yield, 1992-2012, RKT trend significance (left) and slope of trend (right)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99EE42-2106-4D46-B210-587DE04E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41CD47-5939-4374-A421-5136E8E0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4E9079-7F34-4F90-AACF-980034B8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5" y="4681728"/>
              <a:ext cx="2334767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20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EF479C-2F4A-4B04-A85D-61CD7C3CE552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ECE16B-8F9D-4879-A399-07DF15B8A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1922F9-7FFC-48F5-B614-05849B7B4CC8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Atmospheric deposition of magnesium (Mg), 1992-2012, RKT trend significance (left) and slope of trend (right)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7FE15E-C329-4995-A9B2-44FC695D5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E576BB-BA3A-4B24-BE75-9A83D0E8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6628F3-C876-4517-ACA6-2B2E3484D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5" y="4681728"/>
              <a:ext cx="2334767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72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892D72-EC14-45A3-A300-930ABDD325DB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E7C82F-D106-4EE4-BEEA-5F5AC7832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1922F9-7FFC-48F5-B614-05849B7B4CC8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Atmospheric deposition of nitrogen (N),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7FE15E-C329-4995-A9B2-44FC695D5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AA9F2C-0FE2-4663-9A7F-8F19A6A8B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E0E295-0811-4AFD-B31A-FDA2C157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105" y="4681728"/>
              <a:ext cx="2334767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016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EDF57D-FC4B-42B5-86DA-542F7D32505D}"/>
              </a:ext>
            </a:extLst>
          </p:cNvPr>
          <p:cNvGrpSpPr/>
          <p:nvPr/>
        </p:nvGrpSpPr>
        <p:grpSpPr>
          <a:xfrm>
            <a:off x="283464" y="137160"/>
            <a:ext cx="10052172" cy="6606681"/>
            <a:chOff x="-243840" y="223887"/>
            <a:chExt cx="10052172" cy="66066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922F9-7FFC-48F5-B614-05849B7B4CC8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Atmospheric deposition of sulfate (SO4), 1992-2012, RKT trend significance (left) and slope of trend (right)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E6E36C-731E-4ADC-8561-5CF9B1A87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07A526-18F5-45E1-B44E-B25383DE2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6105" y="4681728"/>
              <a:ext cx="2334767" cy="214884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70569D-4AEC-4582-9EFE-29663C7F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4922388" cy="38404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7FE15E-C329-4995-A9B2-44FC695D5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101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767AFB5-13E8-4DF1-B26C-D58510A67474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EED138-551E-49D9-B5BC-43D9C2679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B15417-D8D7-4FDB-AAD2-438B708281A0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Corn for grain, 1992-2012, RKT trend significance (left) and slope of trend (right)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9086D4-4701-47E3-860B-AB9ACCC68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0E70E2F-5EF9-40C5-A2F5-D32B282D0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D6F76B-0406-4016-A692-A67069EE6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94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47284A-8658-4909-837E-9DE436B73B0C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5C9C97-C651-4BAF-9161-F55A78EFD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48A1AC-CBAC-4EB1-995D-917A185B9AC9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Corn for silage, 1992-2012, RKT trend significance (left) and slope of trend (right)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AEB2DE-62D0-4D09-B4BA-DFBA69DEF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B4E85F-8F32-446C-BC1D-F2A6CD691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68F029-1EAD-4BA5-B3DC-33C53B059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438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6A9041-1EB1-4F17-A5BC-DAF1776EA562}"/>
              </a:ext>
            </a:extLst>
          </p:cNvPr>
          <p:cNvGrpSpPr/>
          <p:nvPr/>
        </p:nvGrpSpPr>
        <p:grpSpPr>
          <a:xfrm>
            <a:off x="283464" y="137160"/>
            <a:ext cx="10052172" cy="6599971"/>
            <a:chOff x="-243840" y="223887"/>
            <a:chExt cx="10052172" cy="65999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16534E-603A-452D-BAC8-F255A91E1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3840" y="1024128"/>
              <a:ext cx="5127065" cy="38404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C77035-9AF8-47C6-A6B1-728C4FA33BA5}"/>
                </a:ext>
              </a:extLst>
            </p:cNvPr>
            <p:cNvSpPr txBox="1"/>
            <p:nvPr/>
          </p:nvSpPr>
          <p:spPr>
            <a:xfrm>
              <a:off x="2668364" y="223887"/>
              <a:ext cx="58007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Wheat, 1992-2012, RKT trend significance (left) and slope of trend (right)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88A218-F347-4B63-9B63-32F77787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159" y="4678937"/>
              <a:ext cx="2331066" cy="21449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93A6DF-32CA-4945-8AFC-712F96B6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944" y="1024128"/>
              <a:ext cx="4922388" cy="38404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7C6DBB-430D-4C1D-8AC9-5A83AB54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6725" y="4675017"/>
              <a:ext cx="2335324" cy="214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6951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3839</TotalTime>
  <Words>926</Words>
  <Application>Microsoft Office PowerPoint</Application>
  <PresentationFormat>Custom</PresentationFormat>
  <Paragraphs>58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Falcone, James</dc:creator>
  <cp:lastModifiedBy>Falcone, James</cp:lastModifiedBy>
  <cp:revision>146</cp:revision>
  <dcterms:created xsi:type="dcterms:W3CDTF">2018-05-21T15:16:47Z</dcterms:created>
  <dcterms:modified xsi:type="dcterms:W3CDTF">2018-10-26T22:15:45Z</dcterms:modified>
</cp:coreProperties>
</file>